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6"/>
  </p:notesMasterIdLst>
  <p:sldIdLst>
    <p:sldId id="256" r:id="rId2"/>
    <p:sldId id="257" r:id="rId3"/>
    <p:sldId id="261" r:id="rId4"/>
    <p:sldId id="282" r:id="rId5"/>
    <p:sldId id="283" r:id="rId6"/>
    <p:sldId id="284" r:id="rId7"/>
    <p:sldId id="260" r:id="rId8"/>
    <p:sldId id="258" r:id="rId9"/>
    <p:sldId id="275" r:id="rId10"/>
    <p:sldId id="276" r:id="rId11"/>
    <p:sldId id="278" r:id="rId12"/>
    <p:sldId id="279" r:id="rId13"/>
    <p:sldId id="262" r:id="rId14"/>
    <p:sldId id="285" r:id="rId15"/>
    <p:sldId id="280" r:id="rId16"/>
    <p:sldId id="286" r:id="rId17"/>
    <p:sldId id="281" r:id="rId18"/>
    <p:sldId id="304" r:id="rId19"/>
    <p:sldId id="264" r:id="rId20"/>
    <p:sldId id="265" r:id="rId21"/>
    <p:sldId id="287" r:id="rId22"/>
    <p:sldId id="288" r:id="rId23"/>
    <p:sldId id="289" r:id="rId24"/>
    <p:sldId id="290" r:id="rId25"/>
    <p:sldId id="291" r:id="rId26"/>
    <p:sldId id="292" r:id="rId27"/>
    <p:sldId id="263" r:id="rId28"/>
    <p:sldId id="293" r:id="rId29"/>
    <p:sldId id="295" r:id="rId30"/>
    <p:sldId id="294" r:id="rId31"/>
    <p:sldId id="296" r:id="rId32"/>
    <p:sldId id="297" r:id="rId33"/>
    <p:sldId id="267" r:id="rId34"/>
    <p:sldId id="272" r:id="rId35"/>
    <p:sldId id="298" r:id="rId36"/>
    <p:sldId id="299" r:id="rId37"/>
    <p:sldId id="300" r:id="rId38"/>
    <p:sldId id="268" r:id="rId39"/>
    <p:sldId id="273" r:id="rId40"/>
    <p:sldId id="301" r:id="rId41"/>
    <p:sldId id="302" r:id="rId42"/>
    <p:sldId id="303" r:id="rId43"/>
    <p:sldId id="269" r:id="rId44"/>
    <p:sldId id="274" r:id="rId4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9193"/>
    <a:srgbClr val="059193"/>
    <a:srgbClr val="0091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40"/>
    <p:restoredTop sz="94737"/>
  </p:normalViewPr>
  <p:slideViewPr>
    <p:cSldViewPr snapToGrid="0" snapToObjects="1">
      <p:cViewPr varScale="1">
        <p:scale>
          <a:sx n="82" d="100"/>
          <a:sy n="82" d="100"/>
        </p:scale>
        <p:origin x="9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notesMaster" Target="notesMasters/notesMaster1.xml"/><Relationship Id="rId47" Type="http://schemas.openxmlformats.org/officeDocument/2006/relationships/presProps" Target="presProps.xml"/><Relationship Id="rId48" Type="http://schemas.openxmlformats.org/officeDocument/2006/relationships/viewProps" Target="viewProps.xml"/><Relationship Id="rId49" Type="http://schemas.openxmlformats.org/officeDocument/2006/relationships/theme" Target="theme/theme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/Relationships>
</file>

<file path=ppt/media/image1.png>
</file>

<file path=ppt/media/image2.png>
</file>

<file path=ppt/media/image3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33EDD0-343E-1541-988F-930B4644D7C5}" type="datetimeFigureOut">
              <a:rPr lang="en-US" smtClean="0"/>
              <a:t>8/15/17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1B73EC-1297-E24E-8FD1-25E2AF8224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9287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When I</a:t>
            </a:r>
            <a:r>
              <a:rPr lang="en-US" baseline="0" dirty="0" smtClean="0"/>
              <a:t> mention CRAN I will say this: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is a network of ftp and web servers that store identical, up-to-date, versions of code and documentation and packages for 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8607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3800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472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5646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 have them type</a:t>
            </a:r>
            <a:r>
              <a:rPr lang="en-US" baseline="0" dirty="0" smtClean="0"/>
              <a:t> some basic operations and make a </a:t>
            </a:r>
            <a:r>
              <a:rPr lang="en-US" baseline="0" smtClean="0"/>
              <a:t>variable assignment!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8496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3740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8897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53682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1121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46184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500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When I</a:t>
            </a:r>
            <a:r>
              <a:rPr lang="en-US" baseline="0" dirty="0" smtClean="0"/>
              <a:t> mention CRAN I will say this: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is a network of ftp and web servers that store identical, up-to-date, versions of code and documentation and packages for 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78170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8767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40553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9779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48978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0317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80281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30535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9180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88212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5985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When I</a:t>
            </a:r>
            <a:r>
              <a:rPr lang="en-US" baseline="0" dirty="0" smtClean="0"/>
              <a:t> mention CRAN I will say this: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is a network of ftp and web servers that store identical, up-to-date, versions of code and documentation and packages for 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41087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5159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44897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67233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54824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538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When I</a:t>
            </a:r>
            <a:r>
              <a:rPr lang="en-US" baseline="0" dirty="0" smtClean="0"/>
              <a:t> mention CRAN I will say this: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is a network of ftp and web servers that store identical, up-to-date, versions of code and documentation and packages for 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8556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7213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2432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4385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6476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7545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8909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146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1952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8437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720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680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40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9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7531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3443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327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A54B8E-9FB8-4746-B88A-C7353C201DE2}" type="datetimeFigureOut">
              <a:rPr lang="en-US" smtClean="0"/>
              <a:t>8/15/17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51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stackoverflow.com/questions/tagged/r" TargetMode="External"/><Relationship Id="rId4" Type="http://schemas.openxmlformats.org/officeDocument/2006/relationships/hyperlink" Target="https://www.r-bloggers.com/how-to-learn-r-2/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studio.com/products/rstudio/download" TargetMode="External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cran.r-project.org/web/packages/ggplot2/index.html" TargetMode="Externa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www.rdocumentation.org/packages/ggplot2/versions/2.2.1" TargetMode="Externa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www.r-project.org/" TargetMode="Externa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.g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cran.r-project.org/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2186608" y="1053548"/>
            <a:ext cx="9144000" cy="3830498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  <a:t>R</a:t>
            </a:r>
            <a:r>
              <a:rPr lang="en-US" dirty="0" smtClean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  <a:t> Data Clinic</a:t>
            </a:r>
            <a:br>
              <a:rPr lang="en-US" dirty="0" smtClean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</a:br>
            <a:r>
              <a:rPr lang="en-US" dirty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  <a:t/>
            </a:r>
            <a:br>
              <a:rPr lang="en-US" dirty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</a:br>
            <a:r>
              <a:rPr lang="en-US" dirty="0" smtClean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  <a:t/>
            </a:r>
            <a:br>
              <a:rPr lang="en-US" dirty="0" smtClean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</a:br>
            <a:r>
              <a:rPr lang="en-US" dirty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  <a:t/>
            </a:r>
            <a:br>
              <a:rPr lang="en-US" dirty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</a:br>
            <a:endParaRPr lang="en-US" dirty="0">
              <a:solidFill>
                <a:schemeClr val="bg1"/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15878" y="5202238"/>
            <a:ext cx="9144000" cy="1655762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  <a:t>Ana Bento &amp; Reni </a:t>
            </a:r>
            <a:r>
              <a:rPr lang="en-US" dirty="0" err="1" smtClean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  <a:t>Kaul</a:t>
            </a:r>
            <a:endParaRPr lang="en-US" dirty="0">
              <a:solidFill>
                <a:schemeClr val="bg1"/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9180734" y="5660787"/>
            <a:ext cx="144302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  <a:t>  Aug. 18. 2017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732658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45372"/>
            <a:ext cx="11353800" cy="655465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It’s free</a:t>
            </a:r>
          </a:p>
          <a:p>
            <a:endParaRPr lang="en-US" dirty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Popularity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Awesome power:  can handle complex and large data 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         can easily program complex simulations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          can be used on High Performance Computer Clusters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          supports multicore task distribution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046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45372"/>
            <a:ext cx="11353800" cy="655465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It’s free</a:t>
            </a:r>
          </a:p>
          <a:p>
            <a:endParaRPr lang="en-US" dirty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Popularity</a:t>
            </a:r>
          </a:p>
          <a:p>
            <a:endParaRPr lang="en-US" dirty="0" smtClean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Awesome power:  can handle complex and large data 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         can easily program complex simulations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          can be used on High Performance Computer Clusters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          supports multicore task distribution</a:t>
            </a: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Flexibility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879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45372"/>
            <a:ext cx="11353800" cy="655465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It’s free</a:t>
            </a:r>
          </a:p>
          <a:p>
            <a:endParaRPr lang="en-US" dirty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Popularity</a:t>
            </a:r>
          </a:p>
          <a:p>
            <a:endParaRPr lang="en-US" dirty="0" smtClean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Awesome power:  can handle complex and large data 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         can easily program complex simulations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          can be used on High Performance Computer Clusters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          supports multicore task distribution</a:t>
            </a: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Flexibility</a:t>
            </a: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Great support: Packages; vignettes; tutorials;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free books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; google</a:t>
            </a:r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  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  <a:hlinkClick r:id="rId3"/>
              </a:rPr>
              <a:t>StackOverflow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;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  <a:hlinkClick r:id="rId4"/>
              </a:rPr>
              <a:t>Rbloggers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my two personal favorites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ea typeface="Al Bayan Plain" charset="-78"/>
                <a:cs typeface="Al Bayan Plain" charset="-78"/>
              </a:rPr>
              <a:t>!</a:t>
            </a:r>
            <a:endParaRPr lang="en-US" dirty="0">
              <a:solidFill>
                <a:schemeClr val="bg2">
                  <a:lumMod val="50000"/>
                </a:schemeClr>
              </a:solidFill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/>
          </a:p>
        </p:txBody>
      </p:sp>
      <p:sp>
        <p:nvSpPr>
          <p:cNvPr id="2" name="Chevron 1"/>
          <p:cNvSpPr/>
          <p:nvPr/>
        </p:nvSpPr>
        <p:spPr>
          <a:xfrm>
            <a:off x="6512118" y="6003234"/>
            <a:ext cx="333557" cy="182880"/>
          </a:xfrm>
          <a:prstGeom prst="chevron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6424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54341" y="637562"/>
            <a:ext cx="3212192" cy="972111"/>
          </a:xfrm>
        </p:spPr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  <a:t>R</a:t>
            </a:r>
            <a:r>
              <a:rPr lang="en-US" dirty="0" smtClean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  <a:t> Studio</a:t>
            </a:r>
            <a:endParaRPr lang="en-US" dirty="0">
              <a:solidFill>
                <a:schemeClr val="bg1"/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90403137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45372"/>
            <a:ext cx="11353800" cy="655465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Using R is easier with 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RStudio</a:t>
            </a:r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922073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45372"/>
            <a:ext cx="11353800" cy="655465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Using R is easier with </a:t>
            </a:r>
            <a:r>
              <a:rPr lang="en-US" dirty="0" err="1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RStudio</a:t>
            </a:r>
            <a:endParaRPr lang="en-US" dirty="0" smtClean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Cross platform application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9553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45372"/>
            <a:ext cx="11353800" cy="655465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Using R is easier with </a:t>
            </a:r>
            <a:r>
              <a:rPr lang="en-US" dirty="0" err="1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RStudio</a:t>
            </a:r>
            <a:endParaRPr lang="en-US" dirty="0" smtClean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Cross platform application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Download it here: </a:t>
            </a: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  <a:hlinkClick r:id="rId3"/>
              </a:rPr>
              <a:t>https://www.rstudio.com/products/rstudio/download</a:t>
            </a:r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6200" y="2716982"/>
            <a:ext cx="4965700" cy="4141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828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00" y="469082"/>
            <a:ext cx="4965700" cy="414101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598602" y="626611"/>
            <a:ext cx="613302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When we first start we have 3 panes: The console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ea typeface="Al Bayan Plain" charset="-78"/>
                <a:cs typeface="Al Bayan Plain" charset="-78"/>
              </a:rPr>
              <a:t>(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the brain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ea typeface="Al Bayan Plain" charset="-78"/>
                <a:cs typeface="Al Bayan Plain" charset="-78"/>
              </a:rPr>
              <a:t>)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                                         The environment &amp; history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                                         Files, plots packages help</a:t>
            </a:r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150300" y="5372100"/>
            <a:ext cx="1300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The console</a:t>
            </a:r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H="1" flipV="1">
            <a:off x="2150300" y="4415754"/>
            <a:ext cx="552099" cy="95634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 flipV="1">
            <a:off x="5007151" y="1069944"/>
            <a:ext cx="798031" cy="78402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6048462" y="1963024"/>
            <a:ext cx="28981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The environment and history</a:t>
            </a:r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  <p:cxnSp>
        <p:nvCxnSpPr>
          <p:cNvPr id="14" name="Straight Arrow Connector 13"/>
          <p:cNvCxnSpPr/>
          <p:nvPr/>
        </p:nvCxnSpPr>
        <p:spPr>
          <a:xfrm flipH="1" flipV="1">
            <a:off x="5007151" y="3437038"/>
            <a:ext cx="798031" cy="78402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5697473" y="4198661"/>
            <a:ext cx="33891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Files, plots packages help</a:t>
            </a:r>
          </a:p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17500" y="6134100"/>
            <a:ext cx="19357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Al Bayan Plain" charset="-78"/>
                <a:ea typeface="Al Bayan Plain" charset="-78"/>
                <a:cs typeface="Al Bayan Plain" charset="-78"/>
              </a:rPr>
              <a:t>Lets open </a:t>
            </a:r>
            <a:r>
              <a:rPr lang="en-US" smtClean="0">
                <a:solidFill>
                  <a:srgbClr val="FF0000"/>
                </a:solidFill>
                <a:latin typeface="Al Bayan Plain" charset="-78"/>
                <a:ea typeface="Al Bayan Plain" charset="-78"/>
                <a:cs typeface="Al Bayan Plain" charset="-78"/>
              </a:rPr>
              <a:t>RStudio</a:t>
            </a:r>
            <a:r>
              <a:rPr lang="en-US" dirty="0" smtClean="0">
                <a:solidFill>
                  <a:srgbClr val="FF0000"/>
                </a:solidFill>
                <a:ea typeface="Al Bayan Plain" charset="-78"/>
                <a:cs typeface="Al Bayan Plain" charset="-78"/>
              </a:rPr>
              <a:t>!</a:t>
            </a:r>
            <a:endParaRPr lang="en-US" dirty="0">
              <a:solidFill>
                <a:srgbClr val="FF0000"/>
              </a:solidFill>
              <a:ea typeface="Al Bayan Plain" charset="-78"/>
              <a:cs typeface="Al Bayan Plain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43409167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ADD GIFF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37913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9783" y="553673"/>
            <a:ext cx="4101425" cy="1148280"/>
          </a:xfrm>
        </p:spPr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  <a:t>R</a:t>
            </a:r>
            <a:r>
              <a:rPr lang="en-US" dirty="0" smtClean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  <a:t> packages</a:t>
            </a:r>
            <a:endParaRPr lang="en-US" dirty="0">
              <a:solidFill>
                <a:schemeClr val="bg1"/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23074091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2411345" y="-360224"/>
            <a:ext cx="9144000" cy="2387600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  <a:t>What is </a:t>
            </a:r>
            <a:r>
              <a:rPr lang="en-US" b="1" dirty="0" smtClean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  <a:t>R</a:t>
            </a:r>
            <a:r>
              <a:rPr lang="en-US" dirty="0" smtClean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  <a:t>?</a:t>
            </a:r>
            <a:endParaRPr lang="en-US" dirty="0">
              <a:solidFill>
                <a:schemeClr val="bg1"/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22090365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R’s functionality is distributed among many packages</a:t>
            </a: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51432962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R’s functionality is distributed among many packages</a:t>
            </a: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e.g.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stats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package contains functions for statistical methods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820887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R’s functionality is distributed among many packages</a:t>
            </a:r>
          </a:p>
          <a:p>
            <a:endParaRPr lang="en-US" dirty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e.g.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stats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package contains functions for statistical methods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When you download R you get a set of </a:t>
            </a:r>
            <a:r>
              <a:rPr lang="en-US" u="sng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base packages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1342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R’s functionality is distributed among many packages</a:t>
            </a:r>
          </a:p>
          <a:p>
            <a:endParaRPr lang="en-US" dirty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e.g.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stats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package contains functions for statistical methods</a:t>
            </a:r>
          </a:p>
          <a:p>
            <a:endParaRPr lang="en-US" dirty="0" smtClean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When you download R you get a set of </a:t>
            </a:r>
            <a:r>
              <a:rPr lang="en-US" u="sng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base packages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You can download  and install add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ea typeface="Al Bayan Plain" charset="-78"/>
                <a:cs typeface="Al Bayan Plain" charset="-78"/>
              </a:rPr>
              <a:t>-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on packages in a variety of ways</a:t>
            </a:r>
          </a:p>
        </p:txBody>
      </p:sp>
    </p:spTree>
    <p:extLst>
      <p:ext uri="{BB962C8B-B14F-4D97-AF65-F5344CB8AC3E}">
        <p14:creationId xmlns:p14="http://schemas.microsoft.com/office/powerpoint/2010/main" val="1561023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R’s functionality is distributed among many packages</a:t>
            </a:r>
          </a:p>
          <a:p>
            <a:endParaRPr lang="en-US" dirty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e.g.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stats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package contains functions for statistical methods</a:t>
            </a:r>
          </a:p>
          <a:p>
            <a:endParaRPr lang="en-US" dirty="0" smtClean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When you download R you get a set of </a:t>
            </a:r>
            <a:r>
              <a:rPr lang="en-US" u="sng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base packages</a:t>
            </a:r>
          </a:p>
          <a:p>
            <a:endParaRPr lang="en-US" dirty="0" smtClean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You can download  and install add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ea typeface="Al Bayan Plain" charset="-78"/>
                <a:cs typeface="Al Bayan Plain" charset="-78"/>
              </a:rPr>
              <a:t>-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on packages in a variety of ways</a:t>
            </a:r>
          </a:p>
          <a:p>
            <a:endParaRPr lang="en-US" dirty="0" smtClean="0"/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Using the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Packages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tab in 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Rstudio</a:t>
            </a:r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26312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R’s functionality is distributed among many packages</a:t>
            </a:r>
          </a:p>
          <a:p>
            <a:endParaRPr lang="en-US" dirty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e.g.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stats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package contains functions for statistical methods</a:t>
            </a:r>
          </a:p>
          <a:p>
            <a:endParaRPr lang="en-US" dirty="0" smtClean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When you download R you get a set of </a:t>
            </a:r>
            <a:r>
              <a:rPr lang="en-US" u="sng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base packages</a:t>
            </a:r>
          </a:p>
          <a:p>
            <a:endParaRPr lang="en-US" dirty="0" smtClean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You can download  and install add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ea typeface="Al Bayan Plain" charset="-78"/>
                <a:cs typeface="Al Bayan Plain" charset="-78"/>
              </a:rPr>
              <a:t>-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on packages in a variety of ways</a:t>
            </a:r>
          </a:p>
          <a:p>
            <a:endParaRPr lang="en-US" dirty="0" smtClean="0"/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Using the </a:t>
            </a:r>
            <a:r>
              <a:rPr lang="en-US" b="1" i="1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Packages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tab in </a:t>
            </a:r>
            <a:r>
              <a:rPr lang="en-US" dirty="0" err="1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RStudio</a:t>
            </a:r>
            <a:endParaRPr lang="en-US" dirty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Using the command line </a:t>
            </a:r>
            <a:r>
              <a:rPr lang="en-US" sz="2000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install.packages</a:t>
            </a: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(“ggplot2”)</a:t>
            </a:r>
            <a:endParaRPr lang="en-US" sz="2000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4440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947838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R’s functionality is distributed among many packages</a:t>
            </a:r>
          </a:p>
          <a:p>
            <a:endParaRPr lang="en-US" dirty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e.g.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stats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package contains functions for statistical methods</a:t>
            </a:r>
          </a:p>
          <a:p>
            <a:endParaRPr lang="en-US" dirty="0" smtClean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When you download R you get a set of </a:t>
            </a:r>
            <a:r>
              <a:rPr lang="en-US" u="sng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base packages</a:t>
            </a:r>
          </a:p>
          <a:p>
            <a:endParaRPr lang="en-US" dirty="0" smtClean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You can download  and install add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ea typeface="Al Bayan Plain" charset="-78"/>
                <a:cs typeface="Al Bayan Plain" charset="-78"/>
              </a:rPr>
              <a:t>-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on packages in a variety of ways</a:t>
            </a:r>
          </a:p>
          <a:p>
            <a:endParaRPr lang="en-US" dirty="0" smtClean="0"/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Using the </a:t>
            </a:r>
            <a:r>
              <a:rPr lang="en-US" b="1" i="1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Packages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tab in </a:t>
            </a:r>
            <a:r>
              <a:rPr lang="en-US" dirty="0" err="1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Rstudio</a:t>
            </a:r>
            <a:endParaRPr lang="en-US" dirty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Using the command line </a:t>
            </a:r>
            <a:r>
              <a:rPr lang="en-US" sz="2000" dirty="0" err="1" smtClean="0">
                <a:solidFill>
                  <a:schemeClr val="bg2">
                    <a:lumMod val="9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install.packages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(“ggplot2”)</a:t>
            </a: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Using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devtools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 err="1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install_github</a:t>
            </a: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("</a:t>
            </a:r>
            <a:r>
              <a:rPr lang="en-US" sz="2000" dirty="0" err="1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hadley</a:t>
            </a: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/ggplot2")</a:t>
            </a:r>
          </a:p>
        </p:txBody>
      </p:sp>
    </p:spTree>
    <p:extLst>
      <p:ext uri="{BB962C8B-B14F-4D97-AF65-F5344CB8AC3E}">
        <p14:creationId xmlns:p14="http://schemas.microsoft.com/office/powerpoint/2010/main" val="369176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6555" y="1201876"/>
            <a:ext cx="9144000" cy="2387600"/>
          </a:xfrm>
        </p:spPr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  <a:t>R</a:t>
            </a:r>
            <a:r>
              <a:rPr lang="en-US" dirty="0" smtClean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  <a:t> Documentation</a:t>
            </a:r>
            <a:endParaRPr lang="en-US" dirty="0">
              <a:solidFill>
                <a:schemeClr val="bg1"/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92022723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</a:t>
            </a: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  <a:hlinkClick r:id="rId3"/>
              </a:rPr>
              <a:t>https://</a:t>
            </a: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  <a:hlinkClick r:id="rId3"/>
              </a:rPr>
              <a:t>cran.r-project.org/web/packages/ggplot2/index.html</a:t>
            </a:r>
            <a:endParaRPr lang="en-US" sz="2000" dirty="0" smtClean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555885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https://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cran.r-project.org/web/packages/ggplot2/index.html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Reference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m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anual pdf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sz="2000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394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1730" y="652808"/>
            <a:ext cx="11930269" cy="5867262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R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is a language and environment for statistical computing and graphics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88459755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https://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cran.r-project.org/web/packages/ggplot2/index.html</a:t>
            </a:r>
          </a:p>
          <a:p>
            <a:endParaRPr lang="en-US" dirty="0" smtClean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Reference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m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anual pdf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Vignettes</a:t>
            </a:r>
            <a:endParaRPr lang="en-US" sz="2000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1266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https://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cran.r-project.org/web/packages/ggplot2/index.html</a:t>
            </a:r>
          </a:p>
          <a:p>
            <a:endParaRPr lang="en-US" dirty="0" smtClean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Reference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m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anual pdf</a:t>
            </a:r>
          </a:p>
          <a:p>
            <a:endParaRPr lang="en-US" dirty="0" smtClean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Vignettes</a:t>
            </a:r>
          </a:p>
          <a:p>
            <a:endParaRPr lang="en-US" dirty="0" smtClean="0"/>
          </a:p>
          <a:p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  <a:hlinkClick r:id="rId3"/>
              </a:rPr>
              <a:t>https://www.rdocumentation.org/packages/ggplot2/versions/2.2.1</a:t>
            </a:r>
            <a:endParaRPr lang="en-US" sz="2000" dirty="0" smtClean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en-US" sz="2000" dirty="0" smtClean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4663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https://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cran.r-project.org/web/packages/ggplot2/index.html</a:t>
            </a:r>
          </a:p>
          <a:p>
            <a:endParaRPr lang="en-US" dirty="0" smtClean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Reference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m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anual pdf</a:t>
            </a:r>
          </a:p>
          <a:p>
            <a:endParaRPr lang="en-US" dirty="0" smtClean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Vignettes</a:t>
            </a:r>
          </a:p>
          <a:p>
            <a:endParaRPr lang="en-US" dirty="0" smtClean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https://www.rdocumentation.org/packages/ggplot2/versions/2.2.1</a:t>
            </a:r>
          </a:p>
          <a:p>
            <a:endParaRPr lang="en-US" sz="2000" dirty="0" smtClean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Using the console to search for info on a specific function e.g. </a:t>
            </a: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?</a:t>
            </a:r>
            <a:r>
              <a:rPr lang="en-US" sz="2000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read.csv</a:t>
            </a: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and ??</a:t>
            </a:r>
            <a:endParaRPr lang="en-US" sz="2000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9043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6555" y="1201876"/>
            <a:ext cx="9144000" cy="2387600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  <a:t>Goals</a:t>
            </a:r>
            <a:endParaRPr lang="en-US" dirty="0">
              <a:solidFill>
                <a:schemeClr val="bg1"/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55560556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23083" y="2019993"/>
            <a:ext cx="11353800" cy="27785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Simulating ODEs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                             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789872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23083" y="2019993"/>
            <a:ext cx="11353800" cy="27785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Simulating ODEs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                             Writing functions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                             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481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23083" y="2019993"/>
            <a:ext cx="11353800" cy="27785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Simulating ODEs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                             Writing functions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                             Plotting results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                              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5236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23083" y="2019993"/>
            <a:ext cx="11353800" cy="27785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Simulating ODEs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                             Writing functions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                             Plotting results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                              Calculating summary statistics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423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6555" y="1201876"/>
            <a:ext cx="9144000" cy="2387600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  <a:t>Today</a:t>
            </a:r>
            <a:endParaRPr lang="en-US" dirty="0">
              <a:solidFill>
                <a:schemeClr val="bg1"/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10421920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97280" y="441103"/>
            <a:ext cx="121920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 smtClean="0">
              <a:latin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Data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Types </a:t>
            </a:r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	Vectors</a:t>
            </a:r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	Matrices</a:t>
            </a:r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	Factors</a:t>
            </a:r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	Data frames</a:t>
            </a:r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	Lists</a:t>
            </a:r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  <a:p>
            <a:endParaRPr lang="en-US" dirty="0" smtClean="0"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482627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1730" y="652808"/>
            <a:ext cx="11930269" cy="5867262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R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is a language and environment for statistical computing and graphics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 The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official 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R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  home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page: </a:t>
            </a:r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charset="0"/>
                <a:ea typeface="Courier New" charset="0"/>
                <a:cs typeface="Courier New" charset="0"/>
                <a:hlinkClick r:id="rId3"/>
              </a:rPr>
              <a:t>http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charset="0"/>
                <a:ea typeface="Courier New" charset="0"/>
                <a:cs typeface="Courier New" charset="0"/>
                <a:hlinkClick r:id="rId3"/>
              </a:rPr>
              <a:t>://</a:t>
            </a:r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Courier New" charset="0"/>
                <a:ea typeface="Courier New" charset="0"/>
                <a:cs typeface="Courier New" charset="0"/>
                <a:hlinkClick r:id="rId3"/>
              </a:rPr>
              <a:t>www.R-project.org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 </a:t>
            </a:r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37656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97280" y="441103"/>
            <a:ext cx="1219200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Data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Types </a:t>
            </a:r>
            <a:endParaRPr lang="en-US" dirty="0" smtClean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	Vectors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	Matrices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	Factors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	Data frames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	Lists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Data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Manipulation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  <a:p>
            <a:endParaRPr lang="en-US" dirty="0" smtClean="0"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0742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97280" y="441103"/>
            <a:ext cx="12192000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 smtClean="0">
              <a:latin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Data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Types </a:t>
            </a:r>
            <a:endParaRPr lang="en-US" dirty="0" smtClean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	Vectors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	Matrices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	Factors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	Data frames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	Lists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Data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Manipulation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Functions</a:t>
            </a: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	 examples of functions 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 loops</a:t>
            </a:r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	 summary stats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  <a:p>
            <a:endParaRPr lang="en-US" dirty="0" smtClean="0"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7847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97280" y="441103"/>
            <a:ext cx="12192000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 smtClean="0">
              <a:latin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Data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Types </a:t>
            </a:r>
            <a:endParaRPr lang="en-US" dirty="0" smtClean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	Vectors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	Matrices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	Factors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	Data frames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	Lists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Data Manipulation </a:t>
            </a:r>
            <a:endParaRPr lang="en-US" dirty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Functions</a:t>
            </a: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	 examples of functions 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 loops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	 summary stats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Writing a script</a:t>
            </a:r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  <a:p>
            <a:endParaRPr lang="en-US" dirty="0" smtClean="0"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9524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6555" y="1201876"/>
            <a:ext cx="9144000" cy="2387600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  <a:t>Tomorrow</a:t>
            </a:r>
            <a:endParaRPr lang="en-US" dirty="0">
              <a:solidFill>
                <a:schemeClr val="bg1"/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96176202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8010" y="736696"/>
            <a:ext cx="113538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Recap 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script 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&amp; scramble exercises</a:t>
            </a:r>
            <a:endParaRPr lang="en-US" sz="1800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endParaRPr lang="en-US" sz="1800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Data visualization</a:t>
            </a:r>
            <a:endParaRPr lang="en-US" sz="1800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	basic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	</a:t>
            </a:r>
            <a:r>
              <a:rPr lang="en-US" sz="1800" dirty="0" err="1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ggplot</a:t>
            </a:r>
            <a:endParaRPr lang="en-US" sz="1800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	                   </a:t>
            </a:r>
            <a:r>
              <a:rPr lang="en-US" sz="1800" dirty="0" err="1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plottly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ea typeface="Al Bayan Plain" charset="-78"/>
                <a:cs typeface="Al Bayan Plain" charset="-78"/>
              </a:rPr>
              <a:t>(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interactive plots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ea typeface="Al Bayan Plain" charset="-78"/>
                <a:cs typeface="Al Bayan Plain" charset="-78"/>
              </a:rPr>
              <a:t>)</a:t>
            </a:r>
            <a:endParaRPr lang="en-US" sz="1800" dirty="0">
              <a:solidFill>
                <a:schemeClr val="bg2">
                  <a:lumMod val="50000"/>
                </a:schemeClr>
              </a:solidFill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endParaRPr lang="en-US" sz="1800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Collaborative 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coding</a:t>
            </a:r>
          </a:p>
          <a:p>
            <a:pPr marL="0" indent="0">
              <a:buNone/>
            </a:pPr>
            <a:endParaRPr lang="en-US" sz="1800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endParaRPr lang="en-US" sz="1800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Simulations</a:t>
            </a:r>
            <a:endParaRPr lang="en-US" sz="1800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5943" y="2533420"/>
            <a:ext cx="3991887" cy="3991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51826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1730" y="652808"/>
            <a:ext cx="11930269" cy="5867262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R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is a language and environment for statistical computing and graphics</a:t>
            </a:r>
          </a:p>
          <a:p>
            <a:endParaRPr lang="en-US" dirty="0" smtClean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 The official </a:t>
            </a:r>
            <a:r>
              <a:rPr lang="en-US" b="1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R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  home page: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http://www.R-project.org</a:t>
            </a: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You download it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from 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CRAN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: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  <a:hlinkClick r:id="rId3"/>
              </a:rPr>
              <a:t>https://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  <a:hlinkClick r:id="rId3"/>
              </a:rPr>
              <a:t>cran.r-project.org/</a:t>
            </a:r>
            <a:endParaRPr lang="en-US" dirty="0" smtClean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628147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1730" y="652808"/>
            <a:ext cx="11930269" cy="5867262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R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is a language and environment for statistical computing and graphics</a:t>
            </a:r>
          </a:p>
          <a:p>
            <a:endParaRPr lang="en-US" dirty="0" smtClean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 The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official 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R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  home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page: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http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://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www.R-project.org</a:t>
            </a:r>
          </a:p>
          <a:p>
            <a:endParaRPr lang="en-US" dirty="0">
              <a:solidFill>
                <a:schemeClr val="bg2">
                  <a:lumMod val="9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You download it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from 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CRAN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: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https://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cran.r-project.org/</a:t>
            </a: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 The R  system can be installed on, Windows, Mac or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Linux</a:t>
            </a:r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5027" y="4207013"/>
            <a:ext cx="3023225" cy="2504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76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4890" y="369116"/>
            <a:ext cx="3270915" cy="1131502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  <a:t>Why </a:t>
            </a:r>
            <a:r>
              <a:rPr lang="en-US" b="1" dirty="0" smtClean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  <a:t>R</a:t>
            </a:r>
            <a:r>
              <a:rPr lang="en-US" dirty="0" smtClean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  <a:t>?</a:t>
            </a:r>
            <a:endParaRPr lang="en-US" dirty="0">
              <a:solidFill>
                <a:schemeClr val="bg1"/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50487992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 lnSpcReduction="10000"/>
          </a:bodyPr>
          <a:lstStyle/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It’s free</a:t>
            </a: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         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         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         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38484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45372"/>
            <a:ext cx="11353800" cy="655465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It’s free</a:t>
            </a: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Popularity</a:t>
            </a:r>
          </a:p>
        </p:txBody>
      </p:sp>
    </p:spTree>
    <p:extLst>
      <p:ext uri="{BB962C8B-B14F-4D97-AF65-F5344CB8AC3E}">
        <p14:creationId xmlns:p14="http://schemas.microsoft.com/office/powerpoint/2010/main" val="1231141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19170</TotalTime>
  <Words>2414</Words>
  <Application>Microsoft Macintosh PowerPoint</Application>
  <PresentationFormat>Widescreen</PresentationFormat>
  <Paragraphs>505</Paragraphs>
  <Slides>44</Slides>
  <Notes>34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1" baseType="lpstr">
      <vt:lpstr>Al Bayan Plain</vt:lpstr>
      <vt:lpstr>Calibri</vt:lpstr>
      <vt:lpstr>Calibri Light</vt:lpstr>
      <vt:lpstr>Courier New</vt:lpstr>
      <vt:lpstr>Helvetica</vt:lpstr>
      <vt:lpstr>Arial</vt:lpstr>
      <vt:lpstr>Office Theme</vt:lpstr>
      <vt:lpstr>R Data Clinic    </vt:lpstr>
      <vt:lpstr>What is R?</vt:lpstr>
      <vt:lpstr>PowerPoint Presentation</vt:lpstr>
      <vt:lpstr>PowerPoint Presentation</vt:lpstr>
      <vt:lpstr>PowerPoint Presentation</vt:lpstr>
      <vt:lpstr>PowerPoint Presentation</vt:lpstr>
      <vt:lpstr>Why R?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 Studio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 packages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 Documentation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Goals</vt:lpstr>
      <vt:lpstr>PowerPoint Presentation</vt:lpstr>
      <vt:lpstr>PowerPoint Presentation</vt:lpstr>
      <vt:lpstr>PowerPoint Presentation</vt:lpstr>
      <vt:lpstr>PowerPoint Presentation</vt:lpstr>
      <vt:lpstr>Today</vt:lpstr>
      <vt:lpstr>PowerPoint Presentation</vt:lpstr>
      <vt:lpstr>PowerPoint Presentation</vt:lpstr>
      <vt:lpstr>PowerPoint Presentation</vt:lpstr>
      <vt:lpstr>PowerPoint Presentation</vt:lpstr>
      <vt:lpstr>Tomorrow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 Data Clinic    </dc:title>
  <dc:creator>Ana Bento</dc:creator>
  <cp:lastModifiedBy>Ana Bento</cp:lastModifiedBy>
  <cp:revision>35</cp:revision>
  <dcterms:created xsi:type="dcterms:W3CDTF">2017-07-15T15:29:45Z</dcterms:created>
  <dcterms:modified xsi:type="dcterms:W3CDTF">2017-08-16T00:36:37Z</dcterms:modified>
</cp:coreProperties>
</file>